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9" r:id="rId4"/>
    <p:sldId id="275" r:id="rId5"/>
    <p:sldId id="259" r:id="rId6"/>
    <p:sldId id="260" r:id="rId7"/>
    <p:sldId id="277" r:id="rId8"/>
    <p:sldId id="267" r:id="rId9"/>
    <p:sldId id="271" r:id="rId10"/>
    <p:sldId id="262" r:id="rId11"/>
    <p:sldId id="280" r:id="rId12"/>
    <p:sldId id="278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996633"/>
    <a:srgbClr val="0A1F3F"/>
    <a:srgbClr val="D5DCBE"/>
    <a:srgbClr val="E0FEB8"/>
    <a:srgbClr val="C9DEF1"/>
    <a:srgbClr val="C6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64" autoAdjust="0"/>
    <p:restoredTop sz="94660"/>
  </p:normalViewPr>
  <p:slideViewPr>
    <p:cSldViewPr snapToGrid="0">
      <p:cViewPr>
        <p:scale>
          <a:sx n="66" d="100"/>
          <a:sy n="66" d="100"/>
        </p:scale>
        <p:origin x="426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9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35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2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0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3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73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7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36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940C7-784A-4562-8786-985EB15E9EC5}" type="datetimeFigureOut">
              <a:rPr lang="ru-RU" smtClean="0"/>
              <a:t>26.03.2024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4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Влияние мидий на жизнедеятельность </a:t>
            </a:r>
            <a:r>
              <a:rPr lang="ru-RU" sz="4400" dirty="0" smtClean="0"/>
              <a:t>и  двигательные способности литоральных </a:t>
            </a:r>
            <a:r>
              <a:rPr lang="ru-RU" sz="4400" dirty="0" smtClean="0"/>
              <a:t>брюхоногих моллюсков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144000" y="5976938"/>
            <a:ext cx="3048000" cy="881062"/>
          </a:xfrm>
        </p:spPr>
        <p:txBody>
          <a:bodyPr/>
          <a:lstStyle/>
          <a:p>
            <a:r>
              <a:rPr lang="ru-RU" dirty="0" smtClean="0"/>
              <a:t>Бритиков Александр</a:t>
            </a:r>
          </a:p>
          <a:p>
            <a:r>
              <a:rPr lang="ru-RU" dirty="0" smtClean="0"/>
              <a:t>Ученик 9 класса</a:t>
            </a:r>
            <a:endParaRPr lang="ru-RU" dirty="0"/>
          </a:p>
        </p:txBody>
      </p:sp>
      <p:pic>
        <p:nvPicPr>
          <p:cNvPr id="4" name="Picture 4" descr="Мидии как наживка для морской и пресноводной рыба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1" y="3509963"/>
            <a:ext cx="4717758" cy="31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7121" y="6367690"/>
            <a:ext cx="471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smtClean="0">
                <a:solidFill>
                  <a:schemeClr val="bg1"/>
                </a:solidFill>
              </a:rPr>
              <a:t>avatars.dzeninfra.ru/get-zen_doc/1875939/pub_5e187c8204af1f00b174b949_5e187cc7433ecc00ae3ff493/scale_1200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67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№2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81307" y="6058798"/>
            <a:ext cx="3080992" cy="1602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8227229" y="5371284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5041344" y="5371283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3140414" y="5019710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784119" y="6138932"/>
            <a:ext cx="986971" cy="1602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3140414" y="2765716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84119" y="2661064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58502" y="2525486"/>
            <a:ext cx="2519441" cy="36285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 flipH="1" flipV="1"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18222" y="4052764"/>
            <a:ext cx="152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~35</a:t>
            </a:r>
            <a:r>
              <a:rPr lang="ru-RU" dirty="0" smtClean="0"/>
              <a:t>см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9564915" y="1262743"/>
            <a:ext cx="1788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Записывающее устройство (Телефон)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8258629" y="1853883"/>
            <a:ext cx="1306287" cy="78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6226629" y="5910857"/>
            <a:ext cx="2032000" cy="1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9040314" y="3965073"/>
            <a:ext cx="17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Палетка</a:t>
            </a:r>
            <a:endParaRPr lang="ru-RU" dirty="0"/>
          </a:p>
        </p:txBody>
      </p:sp>
      <p:cxnSp>
        <p:nvCxnSpPr>
          <p:cNvPr id="40" name="Прямая со стрелкой 39"/>
          <p:cNvCxnSpPr/>
          <p:nvPr/>
        </p:nvCxnSpPr>
        <p:spPr>
          <a:xfrm flipH="1">
            <a:off x="7808686" y="4149739"/>
            <a:ext cx="1355776" cy="174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73321" y="4699875"/>
            <a:ext cx="18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Стеклянный контейнер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42" idx="1"/>
            <a:endCxn id="7" idx="0"/>
          </p:cNvCxnSpPr>
          <p:nvPr/>
        </p:nvCxnSpPr>
        <p:spPr>
          <a:xfrm flipH="1">
            <a:off x="8967191" y="5023041"/>
            <a:ext cx="806130" cy="40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38514" y="3091543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Штатив</a:t>
            </a:r>
            <a:endParaRPr lang="ru-RU" dirty="0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2413327" y="3276209"/>
            <a:ext cx="1802113" cy="27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2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эксперимента №2</a:t>
            </a:r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57" y="1423056"/>
            <a:ext cx="6146800" cy="491744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918393" y="6325986"/>
            <a:ext cx="8388927" cy="53201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Пример работы в программе </a:t>
            </a:r>
            <a:r>
              <a:rPr lang="en-US" dirty="0" smtClean="0"/>
              <a:t>Levenhuklite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56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935671"/>
          </a:xfrm>
        </p:spPr>
        <p:txBody>
          <a:bodyPr/>
          <a:lstStyle/>
          <a:p>
            <a:r>
              <a:rPr lang="ru-RU" dirty="0" smtClean="0"/>
              <a:t>Результаты №2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43715" y="1129443"/>
            <a:ext cx="147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63958" y="1129442"/>
            <a:ext cx="172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15" y="1591108"/>
            <a:ext cx="5333333" cy="47619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71" y="1591109"/>
            <a:ext cx="533333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второго эксперимента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 smtClean="0"/>
              <a:t>Биссусное прикрепление не влияет на двигательные способности гидробий.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</a:t>
            </a:r>
            <a:r>
              <a:rPr lang="ru-RU" dirty="0" smtClean="0"/>
              <a:t>скорость движения </a:t>
            </a:r>
            <a:r>
              <a:rPr lang="ru-RU" dirty="0" smtClean="0"/>
              <a:t>литторин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</a:t>
            </a:r>
            <a:r>
              <a:rPr lang="ru-RU" dirty="0" smtClean="0"/>
              <a:t>варьирование </a:t>
            </a:r>
            <a:r>
              <a:rPr lang="ru-RU" dirty="0"/>
              <a:t>направлений </a:t>
            </a:r>
            <a:r>
              <a:rPr lang="ru-RU" dirty="0" smtClean="0"/>
              <a:t>движения у литторин</a:t>
            </a:r>
            <a:endParaRPr lang="ru-RU" i="1" dirty="0" smtClean="0"/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увеличивает время требующееся литторинам, чтобы начать движение.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3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Биссусное прикрепление оказывает </a:t>
            </a:r>
            <a:r>
              <a:rPr lang="ru-RU" dirty="0" smtClean="0"/>
              <a:t>значительное негативное </a:t>
            </a:r>
            <a:r>
              <a:rPr lang="ru-RU" dirty="0" smtClean="0"/>
              <a:t>влияние на литторин </a:t>
            </a:r>
            <a:r>
              <a:rPr lang="ru-RU" dirty="0" smtClean="0"/>
              <a:t>и </a:t>
            </a:r>
            <a:r>
              <a:rPr lang="ru-RU" dirty="0" smtClean="0"/>
              <a:t>незначительное положительное влияние на жизнедеятельность гидробий.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8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7200" dirty="0" smtClean="0"/>
              <a:t>Спасибо за внимание!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752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819400" y="1690688"/>
            <a:ext cx="6553200" cy="163830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Симфизиологические связи в сообществах</a:t>
            </a:r>
          </a:p>
          <a:p>
            <a:pPr algn="ctr"/>
            <a:r>
              <a:rPr lang="ru-RU" dirty="0" smtClean="0">
                <a:solidFill>
                  <a:srgbClr val="0A1F3F"/>
                </a:solidFill>
              </a:rPr>
              <a:t>(по В.Н.Беклемишеву, 1970)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47675" y="3641725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Топические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352800" y="3641725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Трофические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330950" y="3641726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Фабрические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283700" y="3638550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Форические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cxnSp>
        <p:nvCxnSpPr>
          <p:cNvPr id="21" name="Прямая со стрелкой 20"/>
          <p:cNvCxnSpPr>
            <a:stCxn id="3" idx="2"/>
            <a:endCxn id="6" idx="0"/>
          </p:cNvCxnSpPr>
          <p:nvPr/>
        </p:nvCxnSpPr>
        <p:spPr>
          <a:xfrm flipH="1">
            <a:off x="1730375" y="3328988"/>
            <a:ext cx="4365625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" idx="2"/>
            <a:endCxn id="7" idx="0"/>
          </p:cNvCxnSpPr>
          <p:nvPr/>
        </p:nvCxnSpPr>
        <p:spPr>
          <a:xfrm flipH="1">
            <a:off x="4635500" y="3328988"/>
            <a:ext cx="1460500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3" idx="2"/>
            <a:endCxn id="8" idx="0"/>
          </p:cNvCxnSpPr>
          <p:nvPr/>
        </p:nvCxnSpPr>
        <p:spPr>
          <a:xfrm>
            <a:off x="6096000" y="3328988"/>
            <a:ext cx="1517650" cy="3127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" idx="2"/>
            <a:endCxn id="9" idx="0"/>
          </p:cNvCxnSpPr>
          <p:nvPr/>
        </p:nvCxnSpPr>
        <p:spPr>
          <a:xfrm>
            <a:off x="6096000" y="3328988"/>
            <a:ext cx="4470400" cy="309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2" name="Picture 4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20761" r="53083" b="49240"/>
          <a:stretch/>
        </p:blipFill>
        <p:spPr bwMode="auto">
          <a:xfrm>
            <a:off x="3655786" y="4504190"/>
            <a:ext cx="1959428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6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64866" r="2934" b="2750"/>
          <a:stretch/>
        </p:blipFill>
        <p:spPr bwMode="auto">
          <a:xfrm>
            <a:off x="6579053" y="4504190"/>
            <a:ext cx="2069194" cy="223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8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20960" r="5762" b="49239"/>
          <a:stretch/>
        </p:blipFill>
        <p:spPr bwMode="auto">
          <a:xfrm>
            <a:off x="772431" y="4504190"/>
            <a:ext cx="1915887" cy="21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0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t="65264" r="75256" b="3346"/>
          <a:stretch/>
        </p:blipFill>
        <p:spPr bwMode="auto">
          <a:xfrm>
            <a:off x="9535885" y="4504190"/>
            <a:ext cx="2061029" cy="22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TextBox 2067"/>
          <p:cNvSpPr txBox="1"/>
          <p:nvPr/>
        </p:nvSpPr>
        <p:spPr>
          <a:xfrm>
            <a:off x="3652157" y="6404335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79053" y="6415740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523186" y="6417551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72431" y="6393320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 какой же это тип связи?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11" y="1360208"/>
            <a:ext cx="4619577" cy="4925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7942" y="6286166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Гидробия с биссусными нитями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959429" y="4949371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Гидробия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694056" y="3295929"/>
            <a:ext cx="230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Биссусная нить</a:t>
            </a:r>
            <a:endParaRPr lang="ru-RU" sz="2400" dirty="0"/>
          </a:p>
        </p:txBody>
      </p:sp>
      <p:cxnSp>
        <p:nvCxnSpPr>
          <p:cNvPr id="9" name="Прямая со стрелкой 8"/>
          <p:cNvCxnSpPr>
            <a:stCxn id="6" idx="3"/>
          </p:cNvCxnSpPr>
          <p:nvPr/>
        </p:nvCxnSpPr>
        <p:spPr>
          <a:xfrm flipV="1">
            <a:off x="3497943" y="4760686"/>
            <a:ext cx="1137558" cy="419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1"/>
          </p:cNvCxnSpPr>
          <p:nvPr/>
        </p:nvCxnSpPr>
        <p:spPr>
          <a:xfrm flipH="1" flipV="1">
            <a:off x="7424056" y="3295929"/>
            <a:ext cx="1270000" cy="230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1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Цель </a:t>
            </a:r>
            <a:r>
              <a:rPr lang="ru-RU" dirty="0"/>
              <a:t>―</a:t>
            </a:r>
            <a:r>
              <a:rPr lang="ru-RU" dirty="0" smtClean="0"/>
              <a:t> определит, как биссусное прикрепление влияет на жизнедеятельность и характер движения литторин и гидробий.</a:t>
            </a:r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1) Определить как биссусное прикрепление влияет на число выделяемых моллюском фекалий.</a:t>
            </a:r>
          </a:p>
          <a:p>
            <a:pPr marL="0" indent="0">
              <a:buNone/>
            </a:pPr>
            <a:r>
              <a:rPr lang="ru-RU" dirty="0" smtClean="0"/>
              <a:t>2) </a:t>
            </a:r>
            <a:r>
              <a:rPr lang="ru-RU" dirty="0"/>
              <a:t>Определить как биссусное прикрепление влияет на </a:t>
            </a:r>
            <a:r>
              <a:rPr lang="ru-RU" dirty="0" smtClean="0"/>
              <a:t>движение моллюсков (скорость, варьирование направление, время подготовки).</a:t>
            </a:r>
          </a:p>
        </p:txBody>
      </p:sp>
    </p:spTree>
    <p:extLst>
      <p:ext uri="{BB962C8B-B14F-4D97-AF65-F5344CB8AC3E}">
        <p14:creationId xmlns:p14="http://schemas.microsoft.com/office/powerpoint/2010/main" val="16949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pic>
        <p:nvPicPr>
          <p:cNvPr id="4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t="15327" r="30807" b="9095"/>
          <a:stretch/>
        </p:blipFill>
        <p:spPr>
          <a:xfrm>
            <a:off x="7542763" y="1690688"/>
            <a:ext cx="3988837" cy="4299526"/>
          </a:xfrm>
          <a:prstGeom prst="rect">
            <a:avLst/>
          </a:prstGeom>
        </p:spPr>
      </p:pic>
      <p:pic>
        <p:nvPicPr>
          <p:cNvPr id="5" name="Picture 2" descr="Ряжков, он же Ряшков : shpilenok 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5" y="1690688"/>
            <a:ext cx="6449289" cy="42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486793" y="6277612"/>
            <a:ext cx="3218411" cy="4333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Остров </a:t>
            </a:r>
            <a:r>
              <a:rPr lang="ru-RU" dirty="0"/>
              <a:t>Р</a:t>
            </a:r>
            <a:r>
              <a:rPr lang="ru-RU" dirty="0" smtClean="0"/>
              <a:t>яжков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2717800" y="4305300"/>
            <a:ext cx="4191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082800" y="473075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Конкретное место сбора материла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0" y="5774770"/>
            <a:ext cx="162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https://www.google.com/maps/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958" y="5781245"/>
            <a:ext cx="5954486" cy="215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https://flomaster.top/o/uploads/posts/2023-11/thumbs/1700306419_flomaster-top-p-beloe-more-ostrova-narisovannie-instagram-56.jpg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goodfreephotos.com/cache/animals/other-animals/blue-mussel-mytilus-edu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947"/>
            <a:ext cx="6311317" cy="43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609096" y="6291639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498781" y="4032482"/>
            <a:ext cx="13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«Гидробии»</a:t>
            </a:r>
            <a:endParaRPr lang="ru-RU" dirty="0"/>
          </a:p>
        </p:txBody>
      </p:sp>
      <p:pic>
        <p:nvPicPr>
          <p:cNvPr id="8" name="Picture 6" descr="https://upload.wikimedia.org/wikipedia/commons/thumb/0/06/Littorina_saxatilis_01.JPG/220px-Littorina_saxatilis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42" y="4416065"/>
            <a:ext cx="2897414" cy="18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86288" y="6314303"/>
            <a:ext cx="177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Littorina saxatilis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57714" y="5998761"/>
            <a:ext cx="439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https://www.goodfreephotos.com/cache/animals/other-animals/blue-mussel-mytilus-edulis.jpg</a:t>
            </a:r>
            <a:endParaRPr lang="ru-RU" sz="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https://upload.wikimedia.org/wikipedia/commons/thumb/2/26/Peringia_ulvae_01.JPG/220px-Peringia_ulvae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74" y="1862947"/>
            <a:ext cx="2649550" cy="226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27042" y="3843875"/>
            <a:ext cx="264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https://upload.wikimedia.org/wikipedia/commons/thumb/2/26/Peringia_ulvae_01.JPG/220px-Peringia_ulvae_01.JPG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324" y="5935365"/>
            <a:ext cx="2897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https://upload.wikimedia.org/wikipedia/commons/thumb/0/06/Littorina_saxatilis_01.JPG/220px-Littorina_saxatilis_01.JPG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810635" y="1417134"/>
            <a:ext cx="384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Схема постановки эксперимента</a:t>
            </a:r>
            <a:endParaRPr lang="ru-RU" sz="2400" dirty="0"/>
          </a:p>
        </p:txBody>
      </p:sp>
      <p:sp>
        <p:nvSpPr>
          <p:cNvPr id="4" name="Овал 3"/>
          <p:cNvSpPr/>
          <p:nvPr/>
        </p:nvSpPr>
        <p:spPr>
          <a:xfrm rot="21081125">
            <a:off x="200705" y="5017722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>
            <a:stCxn id="7" idx="2"/>
            <a:endCxn id="4" idx="2"/>
          </p:cNvCxnSpPr>
          <p:nvPr/>
        </p:nvCxnSpPr>
        <p:spPr>
          <a:xfrm>
            <a:off x="207898" y="3802096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7" idx="6"/>
            <a:endCxn id="4" idx="6"/>
          </p:cNvCxnSpPr>
          <p:nvPr/>
        </p:nvCxnSpPr>
        <p:spPr>
          <a:xfrm>
            <a:off x="4279076" y="3182906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4932913" y="3963657"/>
            <a:ext cx="2540000" cy="13585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Экспозиция 24 часа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endCxn id="20" idx="1"/>
          </p:cNvCxnSpPr>
          <p:nvPr/>
        </p:nvCxnSpPr>
        <p:spPr>
          <a:xfrm>
            <a:off x="4023039" y="4626673"/>
            <a:ext cx="909874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0" idx="3"/>
          </p:cNvCxnSpPr>
          <p:nvPr/>
        </p:nvCxnSpPr>
        <p:spPr>
          <a:xfrm flipV="1">
            <a:off x="7472913" y="4626673"/>
            <a:ext cx="842373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229957" y="5843962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664012" y="4891262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 rot="719478">
            <a:off x="2772753" y="4100647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252025" y="5070675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 rot="19870141">
            <a:off x="837849" y="4559641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 rot="19870141">
            <a:off x="878853" y="4458913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 rot="19870141">
            <a:off x="859457" y="4319410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 rot="19870141">
            <a:off x="843391" y="4229580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 rot="19870141">
            <a:off x="877528" y="4176474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>
            <a:stCxn id="50" idx="0"/>
          </p:cNvCxnSpPr>
          <p:nvPr/>
        </p:nvCxnSpPr>
        <p:spPr>
          <a:xfrm flipV="1">
            <a:off x="3604209" y="3281778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0"/>
          </p:cNvCxnSpPr>
          <p:nvPr/>
        </p:nvCxnSpPr>
        <p:spPr>
          <a:xfrm flipV="1">
            <a:off x="3604209" y="3412406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3738064" y="31656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035604" y="33180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21081125">
            <a:off x="184489" y="2780941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 rot="21081125">
            <a:off x="7914915" y="4843279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>
            <a:stCxn id="99" idx="2"/>
            <a:endCxn id="83" idx="2"/>
          </p:cNvCxnSpPr>
          <p:nvPr/>
        </p:nvCxnSpPr>
        <p:spPr>
          <a:xfrm>
            <a:off x="7922108" y="3627653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Овал 102"/>
          <p:cNvSpPr/>
          <p:nvPr/>
        </p:nvSpPr>
        <p:spPr>
          <a:xfrm rot="20745894">
            <a:off x="11075208" y="5536869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>
            <a:stCxn id="99" idx="6"/>
            <a:endCxn id="83" idx="6"/>
          </p:cNvCxnSpPr>
          <p:nvPr/>
        </p:nvCxnSpPr>
        <p:spPr>
          <a:xfrm>
            <a:off x="11993286" y="3008463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Овал 85"/>
          <p:cNvSpPr/>
          <p:nvPr/>
        </p:nvSpPr>
        <p:spPr>
          <a:xfrm>
            <a:off x="7944167" y="5669519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/>
          <p:cNvSpPr/>
          <p:nvPr/>
        </p:nvSpPr>
        <p:spPr>
          <a:xfrm>
            <a:off x="10378222" y="4716819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 rot="20745894">
            <a:off x="8322666" y="5302211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/>
          <p:cNvSpPr/>
          <p:nvPr/>
        </p:nvSpPr>
        <p:spPr>
          <a:xfrm rot="719478">
            <a:off x="10486963" y="3926204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8966235" y="4896232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/>
          <p:cNvSpPr/>
          <p:nvPr/>
        </p:nvSpPr>
        <p:spPr>
          <a:xfrm rot="19870141">
            <a:off x="8552059" y="4385198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/>
          <p:cNvSpPr/>
          <p:nvPr/>
        </p:nvSpPr>
        <p:spPr>
          <a:xfrm rot="19870141">
            <a:off x="8603663" y="4288030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/>
          <p:cNvSpPr/>
          <p:nvPr/>
        </p:nvSpPr>
        <p:spPr>
          <a:xfrm rot="19870141">
            <a:off x="8584267" y="4148527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/>
          <p:cNvSpPr/>
          <p:nvPr/>
        </p:nvSpPr>
        <p:spPr>
          <a:xfrm rot="19870141">
            <a:off x="8568201" y="4058697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 rot="19870141">
            <a:off x="8602338" y="4005591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5" name="Прямая соединительная линия 94"/>
          <p:cNvCxnSpPr>
            <a:stCxn id="88" idx="0"/>
          </p:cNvCxnSpPr>
          <p:nvPr/>
        </p:nvCxnSpPr>
        <p:spPr>
          <a:xfrm flipV="1">
            <a:off x="11318419" y="3107335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>
            <a:stCxn id="88" idx="0"/>
          </p:cNvCxnSpPr>
          <p:nvPr/>
        </p:nvCxnSpPr>
        <p:spPr>
          <a:xfrm flipV="1">
            <a:off x="11318419" y="3237963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Овал 96"/>
          <p:cNvSpPr/>
          <p:nvPr/>
        </p:nvSpPr>
        <p:spPr>
          <a:xfrm>
            <a:off x="11452274" y="29912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/>
          <p:cNvSpPr/>
          <p:nvPr/>
        </p:nvSpPr>
        <p:spPr>
          <a:xfrm>
            <a:off x="11749814" y="31436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/>
          <p:cNvSpPr/>
          <p:nvPr/>
        </p:nvSpPr>
        <p:spPr>
          <a:xfrm rot="21081125">
            <a:off x="7898699" y="2606498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Овал 161"/>
          <p:cNvSpPr/>
          <p:nvPr/>
        </p:nvSpPr>
        <p:spPr>
          <a:xfrm rot="388017">
            <a:off x="8466457" y="5938862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/>
          <p:cNvSpPr/>
          <p:nvPr/>
        </p:nvSpPr>
        <p:spPr>
          <a:xfrm rot="20745894">
            <a:off x="9460079" y="5771875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4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№1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33" y="1690687"/>
            <a:ext cx="5333333" cy="476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6696" y="1229023"/>
            <a:ext cx="205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06966" y="1229023"/>
            <a:ext cx="181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3" y="1690688"/>
            <a:ext cx="5333333" cy="4761905"/>
          </a:xfrm>
          <a:prstGeom prst="rect">
            <a:avLst/>
          </a:prstGeom>
        </p:spPr>
      </p:pic>
      <p:cxnSp>
        <p:nvCxnSpPr>
          <p:cNvPr id="5" name="Прямая со стрелкой 4"/>
          <p:cNvCxnSpPr>
            <a:stCxn id="14" idx="0"/>
          </p:cNvCxnSpPr>
          <p:nvPr/>
        </p:nvCxnSpPr>
        <p:spPr>
          <a:xfrm flipH="1" flipV="1">
            <a:off x="9701652" y="5355771"/>
            <a:ext cx="1196762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98099" y="5707456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17" name="Прямая со стрелкой 16"/>
          <p:cNvCxnSpPr>
            <a:stCxn id="18" idx="0"/>
          </p:cNvCxnSpPr>
          <p:nvPr/>
        </p:nvCxnSpPr>
        <p:spPr>
          <a:xfrm flipH="1" flipV="1">
            <a:off x="9701652" y="3817257"/>
            <a:ext cx="1196762" cy="7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98099" y="4617107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25" idx="0"/>
          </p:cNvCxnSpPr>
          <p:nvPr/>
        </p:nvCxnSpPr>
        <p:spPr>
          <a:xfrm flipH="1" flipV="1">
            <a:off x="3506320" y="5451340"/>
            <a:ext cx="1523454" cy="20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29459" y="5657779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27" idx="1"/>
          </p:cNvCxnSpPr>
          <p:nvPr/>
        </p:nvCxnSpPr>
        <p:spPr>
          <a:xfrm flipH="1">
            <a:off x="4020457" y="4617107"/>
            <a:ext cx="300931" cy="57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21388" y="4432441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1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Промежуточные итоги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lvl="0" indent="-514350">
              <a:buAutoNum type="arabicParenR"/>
            </a:pPr>
            <a:r>
              <a:rPr lang="ru-RU" dirty="0" smtClean="0"/>
              <a:t>Биссусное прикрепление оказывает негативное влияние</a:t>
            </a:r>
            <a:r>
              <a:rPr lang="ru-RU" dirty="0" smtClean="0"/>
              <a:t> на жизнедеятельность литторин.</a:t>
            </a:r>
          </a:p>
          <a:p>
            <a:pPr marL="514350" lvl="0" indent="-514350">
              <a:buAutoNum type="arabicParenR"/>
            </a:pPr>
            <a:r>
              <a:rPr lang="ru-RU" dirty="0"/>
              <a:t>Биссусное прикрепление </a:t>
            </a:r>
            <a:r>
              <a:rPr lang="ru-RU" dirty="0" smtClean="0"/>
              <a:t>оказывает положительное влияние на жизнедеятельность маленьких гидробий и не оказывает никакого влияния на жизнедеятельность больших.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6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282</Words>
  <Application>Microsoft Office PowerPoint</Application>
  <PresentationFormat>Широкоэкранный</PresentationFormat>
  <Paragraphs>68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Влияние мидий на жизнедеятельность и  двигательные способности литоральных брюхоногих моллюсков</vt:lpstr>
      <vt:lpstr>Актуальность</vt:lpstr>
      <vt:lpstr>А какой же это тип связи?</vt:lpstr>
      <vt:lpstr>Цели и задачи</vt:lpstr>
      <vt:lpstr>Сбор материала</vt:lpstr>
      <vt:lpstr>Сбор материала</vt:lpstr>
      <vt:lpstr>Постановка эксперимента №1</vt:lpstr>
      <vt:lpstr>Результаты №1</vt:lpstr>
      <vt:lpstr>Промежуточные итоги</vt:lpstr>
      <vt:lpstr>Постановка эксперимента №2</vt:lpstr>
      <vt:lpstr>Постановка эксперимента №2</vt:lpstr>
      <vt:lpstr>Результаты №2</vt:lpstr>
      <vt:lpstr>Итоги второго эксперимента</vt:lpstr>
      <vt:lpstr>Вывод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мидий на жизнедеятельность и  двигательные способности литоральных брюхоногих моллюсков</dc:title>
  <dc:creator>User</dc:creator>
  <cp:lastModifiedBy>User</cp:lastModifiedBy>
  <cp:revision>38</cp:revision>
  <dcterms:created xsi:type="dcterms:W3CDTF">2024-03-15T12:09:03Z</dcterms:created>
  <dcterms:modified xsi:type="dcterms:W3CDTF">2024-03-26T14:09:01Z</dcterms:modified>
</cp:coreProperties>
</file>